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4" r:id="rId2"/>
    <p:sldId id="271" r:id="rId3"/>
    <p:sldId id="275" r:id="rId4"/>
    <p:sldId id="276" r:id="rId5"/>
    <p:sldId id="262" r:id="rId6"/>
    <p:sldId id="263" r:id="rId7"/>
    <p:sldId id="265" r:id="rId8"/>
    <p:sldId id="267" r:id="rId9"/>
    <p:sldId id="283" r:id="rId10"/>
    <p:sldId id="279" r:id="rId11"/>
    <p:sldId id="277" r:id="rId12"/>
    <p:sldId id="274" r:id="rId13"/>
    <p:sldId id="278" r:id="rId14"/>
    <p:sldId id="280" r:id="rId15"/>
    <p:sldId id="281" r:id="rId16"/>
    <p:sldId id="282" r:id="rId17"/>
    <p:sldId id="285" r:id="rId1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5294" autoAdjust="0"/>
  </p:normalViewPr>
  <p:slideViewPr>
    <p:cSldViewPr>
      <p:cViewPr varScale="1">
        <p:scale>
          <a:sx n="86" d="100"/>
          <a:sy n="86" d="100"/>
        </p:scale>
        <p:origin x="422" y="67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5/8/2021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5/8/2021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5/8/2021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5/8/2021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5/8/2021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5/8/2021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5/8/2021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5/8/2021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5/8/2021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5/8/2021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5/8/2021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/>
              <a:t>5/8/2021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5/8/2021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4E67B3-6E02-4690-AAAF-8CD22319D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64" y="0"/>
            <a:ext cx="6469941" cy="357409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41FFA3B-0851-4ED2-8C81-5EC499A739E8}"/>
              </a:ext>
            </a:extLst>
          </p:cNvPr>
          <p:cNvSpPr txBox="1">
            <a:spLocks/>
          </p:cNvSpPr>
          <p:nvPr/>
        </p:nvSpPr>
        <p:spPr>
          <a:xfrm>
            <a:off x="1646185" y="609600"/>
            <a:ext cx="4419600" cy="4648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dirty="0"/>
              <a:t>Automatic IDENTIFICATION OF RELATED LANGUAGES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1B746B5-6795-40A7-973B-0B168821E7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7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34">
        <p:fade/>
      </p:transition>
    </mc:Choice>
    <mc:Fallback xmlns="">
      <p:transition spd="med" advTm="118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B999A4A-0A54-47BF-8E33-ED22ECADAA94}"/>
              </a:ext>
            </a:extLst>
          </p:cNvPr>
          <p:cNvSpPr/>
          <p:nvPr/>
        </p:nvSpPr>
        <p:spPr>
          <a:xfrm>
            <a:off x="0" y="1752600"/>
            <a:ext cx="6704013" cy="5105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048AE-61BD-44B8-BFF9-BF48633A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88825" cy="175260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STATISTICAL MODELS</a:t>
            </a:r>
            <a:b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</a:t>
            </a:r>
            <a:r>
              <a:rPr kumimoji="0" 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10,000 features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</a:br>
            <a:endParaRPr lang="en-US" sz="16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4A2DCE-732F-4AFC-B4EF-D872B073D456}"/>
              </a:ext>
            </a:extLst>
          </p:cNvPr>
          <p:cNvSpPr txBox="1"/>
          <p:nvPr/>
        </p:nvSpPr>
        <p:spPr>
          <a:xfrm>
            <a:off x="6760478" y="1640184"/>
            <a:ext cx="5484812" cy="4912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/>
              <a:t>   Why Multinomial Naïve Bayes?</a:t>
            </a:r>
          </a:p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Multiclass classification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Easy to build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Handles large datasets well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Handles a large number of features well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High performance for text classification</a:t>
            </a:r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en-US" sz="2400" dirty="0"/>
          </a:p>
          <a:p>
            <a:pPr marL="342900" indent="-342900">
              <a:lnSpc>
                <a:spcPct val="90000"/>
              </a:lnSpc>
              <a:buFontTx/>
              <a:buChar char="-"/>
            </a:pP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2A0117-79FF-422B-9340-81A2CD154201}"/>
              </a:ext>
            </a:extLst>
          </p:cNvPr>
          <p:cNvSpPr txBox="1"/>
          <p:nvPr/>
        </p:nvSpPr>
        <p:spPr>
          <a:xfrm>
            <a:off x="3312044" y="2830594"/>
            <a:ext cx="342900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i="1" dirty="0"/>
              <a:t>99.961%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Logistic Regression 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SVM (o-v-o)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F4489-177E-469B-A8B4-9B11A8AAA845}"/>
              </a:ext>
            </a:extLst>
          </p:cNvPr>
          <p:cNvSpPr txBox="1"/>
          <p:nvPr/>
        </p:nvSpPr>
        <p:spPr>
          <a:xfrm>
            <a:off x="303212" y="2819400"/>
            <a:ext cx="23622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i="1" dirty="0"/>
              <a:t>99.964%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Multinomial Naïve Bayes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DE575C-FB9E-4059-BE3B-8E0B4C46AEBA}"/>
              </a:ext>
            </a:extLst>
          </p:cNvPr>
          <p:cNvSpPr txBox="1"/>
          <p:nvPr/>
        </p:nvSpPr>
        <p:spPr>
          <a:xfrm>
            <a:off x="2360612" y="2033248"/>
            <a:ext cx="3581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RANKINGS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0452A-A0D5-45BF-8E16-F91E58453001}"/>
              </a:ext>
            </a:extLst>
          </p:cNvPr>
          <p:cNvSpPr txBox="1"/>
          <p:nvPr/>
        </p:nvSpPr>
        <p:spPr>
          <a:xfrm>
            <a:off x="303212" y="4648200"/>
            <a:ext cx="2133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i="1" dirty="0"/>
              <a:t>99.953%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SVM (o-v-r)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13B6D-3009-4C19-83F0-2D1494959A86}"/>
              </a:ext>
            </a:extLst>
          </p:cNvPr>
          <p:cNvSpPr txBox="1"/>
          <p:nvPr/>
        </p:nvSpPr>
        <p:spPr>
          <a:xfrm>
            <a:off x="3312044" y="4648200"/>
            <a:ext cx="278236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i="1" dirty="0"/>
              <a:t>99.925% </a:t>
            </a:r>
            <a:r>
              <a:rPr lang="en-US" sz="2400" dirty="0"/>
              <a:t>Random Forest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33A0413-E5A0-4887-9102-B36A1C5823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9055">
        <p:fade/>
      </p:transition>
    </mc:Choice>
    <mc:Fallback xmlns="">
      <p:transition spd="med" advTm="790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C4B4-A0FA-4EF0-B214-34F08AED3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12" y="353960"/>
            <a:ext cx="11201400" cy="7620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COMPARISON of CROSS-VALIDATED STATISTICAL MODELS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507D9-6DF5-4240-B0BD-B0A4050F9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12" y="1912375"/>
            <a:ext cx="5105400" cy="381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B9A888-9A42-4978-84D0-5510E8260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912375"/>
            <a:ext cx="4595258" cy="380262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51153E8-3DDF-459E-A592-B1D15B043A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8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668">
        <p:fade/>
      </p:transition>
    </mc:Choice>
    <mc:Fallback xmlns="">
      <p:transition spd="med" advTm="736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FA1DFB-226A-4D17-B38A-47C24C5C9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12" y="457200"/>
            <a:ext cx="4343400" cy="297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811D64-BDC7-414D-8457-39A2ED8B8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2" y="3657600"/>
            <a:ext cx="4267200" cy="297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EF9477-D532-4FAB-8260-3A33BE3EF867}"/>
              </a:ext>
            </a:extLst>
          </p:cNvPr>
          <p:cNvSpPr txBox="1"/>
          <p:nvPr/>
        </p:nvSpPr>
        <p:spPr>
          <a:xfrm>
            <a:off x="7694612" y="3514484"/>
            <a:ext cx="320040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Training and validation loss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0CADFDA-C6A3-4995-83AB-0190430F59F8}"/>
              </a:ext>
            </a:extLst>
          </p:cNvPr>
          <p:cNvSpPr/>
          <p:nvPr/>
        </p:nvSpPr>
        <p:spPr>
          <a:xfrm>
            <a:off x="1009547" y="2502858"/>
            <a:ext cx="2743200" cy="1295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99.99%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DC49D3-CBFB-419E-8DEF-1619756A600C}"/>
              </a:ext>
            </a:extLst>
          </p:cNvPr>
          <p:cNvSpPr txBox="1"/>
          <p:nvPr/>
        </p:nvSpPr>
        <p:spPr>
          <a:xfrm>
            <a:off x="531812" y="533400"/>
            <a:ext cx="41148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BIDIRECTIONAL LSTM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5C99851-295E-4293-995B-0ABBFB8CE1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9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979">
        <p:fade/>
      </p:transition>
    </mc:Choice>
    <mc:Fallback xmlns="">
      <p:transition spd="med" advTm="399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83D7-90BA-4F9B-9DEA-F1B4B5102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612" y="381000"/>
            <a:ext cx="9753600" cy="685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Performance on short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CA21F7-C02E-4065-B414-1D55B6CD54DF}"/>
              </a:ext>
            </a:extLst>
          </p:cNvPr>
          <p:cNvSpPr txBox="1"/>
          <p:nvPr/>
        </p:nvSpPr>
        <p:spPr>
          <a:xfrm>
            <a:off x="1217612" y="1828800"/>
            <a:ext cx="4572000" cy="200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Best performing models: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Multinomial Naïve Bayes with maximum features = 1 million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Multinomial Naïve Bayes with maximum features = 100,000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54C2030-3D2C-4660-9DEF-54F43C0B71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1496DB-D6AC-4F04-AC19-834970CF5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12" y="1409700"/>
            <a:ext cx="487679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4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958">
        <p:fade/>
      </p:transition>
    </mc:Choice>
    <mc:Fallback xmlns="">
      <p:transition spd="med" advTm="499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BACF0-B3FA-4CF3-89CD-431CBAD41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20" y="0"/>
            <a:ext cx="11658600" cy="1325562"/>
          </a:xfrm>
        </p:spPr>
        <p:txBody>
          <a:bodyPr/>
          <a:lstStyle/>
          <a:p>
            <a:r>
              <a:rPr lang="en-US" sz="3600" dirty="0">
                <a:solidFill>
                  <a:schemeClr val="accent2"/>
                </a:solidFill>
              </a:rPr>
              <a:t>ADDITIONAL</a:t>
            </a:r>
            <a:r>
              <a:rPr lang="en-US" dirty="0">
                <a:solidFill>
                  <a:schemeClr val="accent2"/>
                </a:solidFill>
              </a:rPr>
              <a:t> TESTING OUTSIDE OF THE DOMAIN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38B5B-CF5B-496E-B97B-D30907969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1905000"/>
            <a:ext cx="4275190" cy="2663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6005B6-FF52-428B-8D4A-25DA6DD0C1D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905000"/>
            <a:ext cx="4275190" cy="2590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46CEF3-C281-4173-9EEA-C49F05EBFBD8}"/>
              </a:ext>
            </a:extLst>
          </p:cNvPr>
          <p:cNvSpPr txBox="1"/>
          <p:nvPr/>
        </p:nvSpPr>
        <p:spPr>
          <a:xfrm>
            <a:off x="836612" y="4876800"/>
            <a:ext cx="10820400" cy="100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</a:rPr>
              <a:t>Best performing tool</a:t>
            </a:r>
          </a:p>
          <a:p>
            <a:pPr algn="ctr">
              <a:lnSpc>
                <a:spcPct val="90000"/>
              </a:lnSpc>
            </a:pPr>
            <a:endParaRPr lang="en-US" sz="2400" dirty="0"/>
          </a:p>
          <a:p>
            <a:pPr algn="ctr">
              <a:lnSpc>
                <a:spcPct val="90000"/>
              </a:lnSpc>
            </a:pPr>
            <a:r>
              <a:rPr lang="en-US" dirty="0"/>
              <a:t> Multinomial Naïve Bayes with maximum features = 1 million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E0013EC-8B4F-4090-A64A-1350BC6F1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7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3180">
        <p:fade/>
      </p:transition>
    </mc:Choice>
    <mc:Fallback xmlns="">
      <p:transition spd="med" advTm="731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04C0C-C790-40F2-BBAB-1AB0FEA2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A9ADF3-133C-4A6D-BCFB-12C5544F7724}"/>
              </a:ext>
            </a:extLst>
          </p:cNvPr>
          <p:cNvSpPr txBox="1"/>
          <p:nvPr/>
        </p:nvSpPr>
        <p:spPr>
          <a:xfrm>
            <a:off x="1217614" y="2133600"/>
            <a:ext cx="9143998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Multinomial Naïve Bayes with the maximum features set to 1,000,000 is the best performing model with an accuracy of 99.994%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Preserving unique  linguistic characteristics of each of the languages contributes to higher models’ performance</a:t>
            </a:r>
          </a:p>
          <a:p>
            <a:pPr>
              <a:lnSpc>
                <a:spcPct val="90000"/>
              </a:lnSpc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generalizes well outside of the domain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 classifies well on short samples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653382-0B8D-4DC5-BF94-542D63B4A1E4}"/>
              </a:ext>
            </a:extLst>
          </p:cNvPr>
          <p:cNvSpPr/>
          <p:nvPr/>
        </p:nvSpPr>
        <p:spPr>
          <a:xfrm>
            <a:off x="10209212" y="5715000"/>
            <a:ext cx="1979613" cy="533400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AF88F4-CB9B-401E-A479-AB4C62DBF0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0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592">
        <p:fade/>
      </p:transition>
    </mc:Choice>
    <mc:Fallback xmlns="">
      <p:transition spd="med" advTm="425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52DA5-D021-4B37-B42C-32310529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LIMITATIONS AND </a:t>
            </a:r>
            <a:r>
              <a:rPr lang="en-US" sz="4000" b="1" dirty="0">
                <a:solidFill>
                  <a:schemeClr val="accent2"/>
                </a:solidFill>
              </a:rPr>
              <a:t>FUTURE CONSIDERATIONS</a:t>
            </a:r>
            <a:br>
              <a:rPr lang="en-US" sz="1800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191B7-EDED-466F-A186-891CAA38ADAC}"/>
              </a:ext>
            </a:extLst>
          </p:cNvPr>
          <p:cNvSpPr txBox="1"/>
          <p:nvPr/>
        </p:nvSpPr>
        <p:spPr>
          <a:xfrm>
            <a:off x="1598612" y="1836142"/>
            <a:ext cx="2438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Number of languages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25EDB62-3A74-4ACF-97FE-0AD91FB7FBCC}"/>
              </a:ext>
            </a:extLst>
          </p:cNvPr>
          <p:cNvSpPr/>
          <p:nvPr/>
        </p:nvSpPr>
        <p:spPr>
          <a:xfrm>
            <a:off x="4162588" y="3599310"/>
            <a:ext cx="1219200" cy="75713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122A3-4709-404C-BFC7-146B5775A073}"/>
              </a:ext>
            </a:extLst>
          </p:cNvPr>
          <p:cNvSpPr txBox="1"/>
          <p:nvPr/>
        </p:nvSpPr>
        <p:spPr>
          <a:xfrm>
            <a:off x="5942012" y="1891468"/>
            <a:ext cx="41148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The pool of languages needs to be expanded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A925C-3B9C-46C9-8E4D-80F0BC12D3B8}"/>
              </a:ext>
            </a:extLst>
          </p:cNvPr>
          <p:cNvSpPr txBox="1"/>
          <p:nvPr/>
        </p:nvSpPr>
        <p:spPr>
          <a:xfrm>
            <a:off x="1598612" y="3842625"/>
            <a:ext cx="2438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Domains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CB8507D-2BCD-4E96-824B-B42C2C3D6894}"/>
              </a:ext>
            </a:extLst>
          </p:cNvPr>
          <p:cNvSpPr/>
          <p:nvPr/>
        </p:nvSpPr>
        <p:spPr>
          <a:xfrm>
            <a:off x="4162588" y="1964282"/>
            <a:ext cx="1219200" cy="75713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728ED0-04AE-41B8-A903-6E8FD4EF5032}"/>
              </a:ext>
            </a:extLst>
          </p:cNvPr>
          <p:cNvSpPr txBox="1"/>
          <p:nvPr/>
        </p:nvSpPr>
        <p:spPr>
          <a:xfrm>
            <a:off x="5942012" y="3599310"/>
            <a:ext cx="41148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Increase the number of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+mj-lt"/>
                <a:ea typeface="Calibri" panose="020F0502020204030204" pitchFamily="34" charset="0"/>
              </a:rPr>
              <a:t>samples</a:t>
            </a:r>
            <a:endParaRPr lang="en-US" sz="2400" dirty="0"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A8FE63FF-CBB8-4490-9567-FC22FDB8D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8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947">
        <p:fade/>
      </p:transition>
    </mc:Choice>
    <mc:Fallback xmlns="">
      <p:transition spd="med" advTm="469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1C8E96-136D-47F7-93B9-0F33A454B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88825" cy="685621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F4BD1E6-0835-42D3-BEEF-212742DB33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64">
        <p:fade/>
      </p:transition>
    </mc:Choice>
    <mc:Fallback xmlns="">
      <p:transition spd="med" advTm="97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9C46A4D-F052-4F77-9F4A-D742CD1F5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-28903"/>
            <a:ext cx="12188825" cy="685621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51FA459-F5CF-4B1A-B390-925D8523E6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4539">
        <p:fade/>
      </p:transition>
    </mc:Choice>
    <mc:Fallback xmlns="">
      <p:transition spd="med" advTm="7453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0297-0775-4F48-BAF9-F73C935E5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Related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1C4C0-FFBF-444B-8325-ACEDD6148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/>
              <a:t>Indo-European Family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1DEDD-EB18-4BF2-9A01-98858C1638F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1" y="2976880"/>
            <a:ext cx="9753600" cy="34239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32A63EE-5A02-45DB-B954-386CFE9E7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8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564">
        <p:fade/>
      </p:transition>
    </mc:Choice>
    <mc:Fallback xmlns="">
      <p:transition spd="med" advTm="425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973DC-C9EF-4F1B-93D9-74E658B0E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547" y="-170477"/>
            <a:ext cx="9753600" cy="1325562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88215-5CB0-457F-B121-34EC375A976B}"/>
              </a:ext>
            </a:extLst>
          </p:cNvPr>
          <p:cNvSpPr txBox="1"/>
          <p:nvPr/>
        </p:nvSpPr>
        <p:spPr>
          <a:xfrm>
            <a:off x="3483947" y="1844504"/>
            <a:ext cx="4876800" cy="4191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Multilingual Amazon Reviews Corpus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</a:p>
          <a:p>
            <a:pPr algn="ctr">
              <a:lnSpc>
                <a:spcPct val="90000"/>
              </a:lnSpc>
            </a:pP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50A67-1DBC-42AA-92A8-0EA008489999}"/>
              </a:ext>
            </a:extLst>
          </p:cNvPr>
          <p:cNvSpPr txBox="1"/>
          <p:nvPr/>
        </p:nvSpPr>
        <p:spPr>
          <a:xfrm>
            <a:off x="1" y="3429000"/>
            <a:ext cx="12188824" cy="3416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 Test Samples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CFF2F59-2DC2-47AE-B01F-B2B19496C46D}"/>
              </a:ext>
            </a:extLst>
          </p:cNvPr>
          <p:cNvSpPr/>
          <p:nvPr/>
        </p:nvSpPr>
        <p:spPr>
          <a:xfrm>
            <a:off x="668670" y="4382875"/>
            <a:ext cx="3200400" cy="163784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short 3-word sample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3-word sample from Amazon Corpus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 Amazon Corpus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2213B5-F778-4080-82F3-E04B64537353}"/>
              </a:ext>
            </a:extLst>
          </p:cNvPr>
          <p:cNvSpPr/>
          <p:nvPr/>
        </p:nvSpPr>
        <p:spPr>
          <a:xfrm>
            <a:off x="4268505" y="4382876"/>
            <a:ext cx="3307684" cy="1637842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European Parliament Proceedings Parallel Corpus – formal text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B83DACA-5F74-47F4-A5BC-26A1F7BD8175}"/>
              </a:ext>
            </a:extLst>
          </p:cNvPr>
          <p:cNvSpPr/>
          <p:nvPr/>
        </p:nvSpPr>
        <p:spPr>
          <a:xfrm>
            <a:off x="8063320" y="4382875"/>
            <a:ext cx="3275013" cy="165354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3-word formal text</a:t>
            </a:r>
            <a:endParaRPr lang="en-US" sz="2400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53AC7820-9919-4F11-A700-960AE3593B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7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8738">
        <p:fade/>
      </p:transition>
    </mc:Choice>
    <mc:Fallback xmlns="">
      <p:transition spd="med" advTm="987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897911" y="-261200"/>
            <a:ext cx="9753600" cy="132556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LINGUISTIC ANALYSIS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9142412" y="2182038"/>
            <a:ext cx="4708734" cy="955040"/>
          </a:xfrm>
        </p:spPr>
        <p:txBody>
          <a:bodyPr/>
          <a:lstStyle/>
          <a:p>
            <a:pPr marL="4572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Orthography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E9E55-4DC8-4FA4-A04C-F631466BA5D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87" y="3720922"/>
            <a:ext cx="4327734" cy="1447801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1BE7AB2-8DF0-4E85-A200-CE01DAF8A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345967"/>
              </p:ext>
            </p:extLst>
          </p:nvPr>
        </p:nvGraphicFramePr>
        <p:xfrm>
          <a:off x="303212" y="1689277"/>
          <a:ext cx="8125884" cy="1559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1471">
                  <a:extLst>
                    <a:ext uri="{9D8B030D-6E8A-4147-A177-3AD203B41FA5}">
                      <a16:colId xmlns:a16="http://schemas.microsoft.com/office/drawing/2014/main" val="1610049268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3573603805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2809784756"/>
                    </a:ext>
                  </a:extLst>
                </a:gridCol>
                <a:gridCol w="2031471">
                  <a:extLst>
                    <a:ext uri="{9D8B030D-6E8A-4147-A177-3AD203B41FA5}">
                      <a16:colId xmlns:a16="http://schemas.microsoft.com/office/drawing/2014/main" val="835261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accent2"/>
                            </a:solidFill>
                          </a:ln>
                          <a:solidFill>
                            <a:schemeClr val="accent2"/>
                          </a:solidFill>
                        </a:rPr>
                        <a:t>French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accent2"/>
                            </a:solidFill>
                          </a:ln>
                          <a:solidFill>
                            <a:schemeClr val="accent2"/>
                          </a:solidFill>
                        </a:rPr>
                        <a:t>German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accent2"/>
                            </a:solidFill>
                          </a:ln>
                          <a:solidFill>
                            <a:schemeClr val="accent2"/>
                          </a:solidFill>
                        </a:rPr>
                        <a:t>Spanish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accent2"/>
                            </a:solidFill>
                          </a:ln>
                          <a:solidFill>
                            <a:schemeClr val="accent2"/>
                          </a:solidFill>
                        </a:rPr>
                        <a:t>English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076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é, è, à, ù, ç, â, ê, î, ô, û, ë, ï, ü, </a:t>
                      </a:r>
                      <a:r>
                        <a:rPr lang="en-US" sz="1800" dirty="0" err="1">
                          <a:effectLst/>
                        </a:rPr>
                        <a:t>ÿ,œ,æ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ß, ö, ä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effectLst/>
                        </a:rPr>
                        <a:t>á, ñ, í, ó, ú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3619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7A7AE84-D5EE-45E8-952B-6316D936C5EB}"/>
              </a:ext>
            </a:extLst>
          </p:cNvPr>
          <p:cNvSpPr txBox="1"/>
          <p:nvPr/>
        </p:nvSpPr>
        <p:spPr>
          <a:xfrm>
            <a:off x="9142412" y="3720922"/>
            <a:ext cx="6695766" cy="9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4545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Lexical similarity &amp;</a:t>
            </a:r>
          </a:p>
          <a:p>
            <a:pPr marL="45720" marR="0" lvl="0" indent="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545454"/>
              </a:buClr>
              <a:buSzPct val="80000"/>
              <a:buFont typeface="Arial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morphology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4F8152-B113-400D-B001-10E57506A139}"/>
              </a:ext>
            </a:extLst>
          </p:cNvPr>
          <p:cNvSpPr txBox="1"/>
          <p:nvPr/>
        </p:nvSpPr>
        <p:spPr>
          <a:xfrm>
            <a:off x="9218612" y="5689030"/>
            <a:ext cx="274320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Punctuation</a:t>
            </a:r>
          </a:p>
        </p:txBody>
      </p:sp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69DB346E-C1F2-4548-BB9A-386D9BCEE844}"/>
              </a:ext>
            </a:extLst>
          </p:cNvPr>
          <p:cNvSpPr/>
          <p:nvPr/>
        </p:nvSpPr>
        <p:spPr>
          <a:xfrm>
            <a:off x="989012" y="5562600"/>
            <a:ext cx="2819400" cy="677593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n>
                  <a:solidFill>
                    <a:schemeClr val="bg1"/>
                  </a:solidFill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¡ , ¿  Spanish</a:t>
            </a:r>
            <a:endParaRPr lang="en-US" sz="24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0BC7EB64-0047-4F3F-B79C-9CB43884F834}"/>
              </a:ext>
            </a:extLst>
          </p:cNvPr>
          <p:cNvSpPr/>
          <p:nvPr/>
        </p:nvSpPr>
        <p:spPr>
          <a:xfrm>
            <a:off x="5052344" y="5562600"/>
            <a:ext cx="2819400" cy="677593"/>
          </a:xfrm>
          <a:prstGeom prst="flowChartTerminator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2400" b="0" i="0" u="none" strike="noStrike" kern="1200" cap="none" spc="0" normalizeH="0" baseline="0" noProof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„  German</a:t>
            </a:r>
            <a:endParaRPr lang="en-US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4041B2B0-9F5C-4B29-825F-63F03DF7C6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190">
        <p:fade/>
      </p:transition>
    </mc:Choice>
    <mc:Fallback xmlns="">
      <p:transition spd="med" advTm="1121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6612" y="6496050"/>
            <a:ext cx="9753600" cy="2362199"/>
          </a:xfrm>
        </p:spPr>
        <p:txBody>
          <a:bodyPr/>
          <a:lstStyle/>
          <a:p>
            <a:r>
              <a:rPr lang="en-US" dirty="0"/>
              <a:t>Add a Slide Title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BB2AD-1793-4A32-937F-7B4A10961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12" y="1371600"/>
            <a:ext cx="6934200" cy="493395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18E90556-0D2E-496D-B5DD-6D6329203DE0}"/>
              </a:ext>
            </a:extLst>
          </p:cNvPr>
          <p:cNvSpPr txBox="1">
            <a:spLocks/>
          </p:cNvSpPr>
          <p:nvPr/>
        </p:nvSpPr>
        <p:spPr>
          <a:xfrm>
            <a:off x="836612" y="-408704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/>
                </a:solidFill>
              </a:rPr>
              <a:t>STOP WORDS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BE4FE-CABD-4F27-A57A-825B33B84976}"/>
              </a:ext>
            </a:extLst>
          </p:cNvPr>
          <p:cNvSpPr txBox="1"/>
          <p:nvPr/>
        </p:nvSpPr>
        <p:spPr>
          <a:xfrm>
            <a:off x="8151812" y="2376342"/>
            <a:ext cx="342900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dirty="0"/>
              <a:t>32</a:t>
            </a:r>
          </a:p>
          <a:p>
            <a:pPr algn="ctr">
              <a:lnSpc>
                <a:spcPct val="90000"/>
              </a:lnSpc>
            </a:pPr>
            <a:r>
              <a:rPr lang="en-US" sz="2400" dirty="0"/>
              <a:t>shared stop words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5C3BE70-4157-4BA1-AB15-B4B2CDB330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343">
        <p:fade/>
      </p:transition>
    </mc:Choice>
    <mc:Fallback xmlns="">
      <p:transition spd="med" advTm="373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DIFFERENCES IN PREPROCESSING TECHNIQUES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217611" y="2247899"/>
            <a:ext cx="4709160" cy="83820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OF MONOLINGUAL CLASSIFICATION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217614" y="3276600"/>
            <a:ext cx="4952998" cy="342899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Removing punctuation</a:t>
            </a: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Removing stop words for each of the languages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Stemming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399212" y="2247898"/>
            <a:ext cx="4709160" cy="838201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ACCOUNTING FOR LINGUISTIC NUANCES 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399212" y="3256935"/>
            <a:ext cx="5471158" cy="3428999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Keeping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¡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¿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„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Removing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stop words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shared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by the languages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Skipping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stemming and lemmatization</a:t>
            </a: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266B8A8-44EA-4BD6-A9B0-4E51BD08BA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7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537">
        <p:fade/>
      </p:transition>
    </mc:Choice>
    <mc:Fallback xmlns="">
      <p:transition spd="med" advTm="825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DC9B98A7-7CF1-47CE-A834-390F3FD710C1}"/>
              </a:ext>
            </a:extLst>
          </p:cNvPr>
          <p:cNvSpPr txBox="1">
            <a:spLocks/>
          </p:cNvSpPr>
          <p:nvPr/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Vectorization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5B31D1-22AF-4A74-86A7-67FE7550EDE1}"/>
              </a:ext>
            </a:extLst>
          </p:cNvPr>
          <p:cNvSpPr txBox="1"/>
          <p:nvPr/>
        </p:nvSpPr>
        <p:spPr>
          <a:xfrm>
            <a:off x="850643" y="1966288"/>
            <a:ext cx="4495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models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2F35B2-5FAE-4B75-8044-F706EBF080C1}"/>
              </a:ext>
            </a:extLst>
          </p:cNvPr>
          <p:cNvSpPr txBox="1"/>
          <p:nvPr/>
        </p:nvSpPr>
        <p:spPr>
          <a:xfrm>
            <a:off x="2132012" y="5301662"/>
            <a:ext cx="929639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LSTM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680D4-ABA5-43B9-8E69-179467AFC4ED}"/>
              </a:ext>
            </a:extLst>
          </p:cNvPr>
          <p:cNvSpPr txBox="1"/>
          <p:nvPr/>
        </p:nvSpPr>
        <p:spPr>
          <a:xfrm>
            <a:off x="-1677988" y="5978784"/>
            <a:ext cx="9890382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embeddings trained as </a:t>
            </a:r>
            <a:r>
              <a:rPr lang="en-US" sz="1800" dirty="0">
                <a:solidFill>
                  <a:srgbClr val="D69E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part of the neural network  </a:t>
            </a:r>
            <a:endParaRPr lang="en-US" sz="2400" dirty="0">
              <a:solidFill>
                <a:srgbClr val="D69E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1DB61D-16AA-4BC7-B0B3-B54544BA6EC6}"/>
              </a:ext>
            </a:extLst>
          </p:cNvPr>
          <p:cNvSpPr txBox="1"/>
          <p:nvPr/>
        </p:nvSpPr>
        <p:spPr>
          <a:xfrm>
            <a:off x="6444327" y="1158919"/>
            <a:ext cx="5744498" cy="4247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CD4B6-E4D5-4AA9-93FC-152C04D79F73}"/>
              </a:ext>
            </a:extLst>
          </p:cNvPr>
          <p:cNvSpPr txBox="1"/>
          <p:nvPr/>
        </p:nvSpPr>
        <p:spPr>
          <a:xfrm>
            <a:off x="8022046" y="2814070"/>
            <a:ext cx="48006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one-hot encoding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0EAD5-28B9-4D94-BAB5-94FBFD3B68DB}"/>
              </a:ext>
            </a:extLst>
          </p:cNvPr>
          <p:cNvSpPr txBox="1"/>
          <p:nvPr/>
        </p:nvSpPr>
        <p:spPr>
          <a:xfrm>
            <a:off x="0" y="1158919"/>
            <a:ext cx="6475412" cy="42473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predictor</a:t>
            </a:r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C7033118-BD2E-4205-9824-CFEC1A010D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836270"/>
              </p:ext>
            </p:extLst>
          </p:nvPr>
        </p:nvGraphicFramePr>
        <p:xfrm>
          <a:off x="428830" y="2640651"/>
          <a:ext cx="5959066" cy="21135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79533">
                  <a:extLst>
                    <a:ext uri="{9D8B030D-6E8A-4147-A177-3AD203B41FA5}">
                      <a16:colId xmlns:a16="http://schemas.microsoft.com/office/drawing/2014/main" val="912446952"/>
                    </a:ext>
                  </a:extLst>
                </a:gridCol>
                <a:gridCol w="2979533">
                  <a:extLst>
                    <a:ext uri="{9D8B030D-6E8A-4147-A177-3AD203B41FA5}">
                      <a16:colId xmlns:a16="http://schemas.microsoft.com/office/drawing/2014/main" val="1921006791"/>
                    </a:ext>
                  </a:extLst>
                </a:gridCol>
              </a:tblGrid>
              <a:tr h="820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typical of monolingual classification 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</a:rPr>
                        <a:t>preserving linguistic nuances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3296040"/>
                  </a:ext>
                </a:extLst>
              </a:tr>
              <a:tr h="11991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1-3 word level n-grams in TF-IDF</a:t>
                      </a:r>
                      <a:endParaRPr lang="en-US" sz="1800" b="0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customized TF-IDF with 1-3 word level n-grams</a:t>
                      </a:r>
                      <a:endParaRPr lang="en-US" b="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646332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4C9851-DA16-4C2F-AFBF-F27660D00A3A}"/>
              </a:ext>
            </a:extLst>
          </p:cNvPr>
          <p:cNvCxnSpPr>
            <a:cxnSpLocks/>
          </p:cNvCxnSpPr>
          <p:nvPr/>
        </p:nvCxnSpPr>
        <p:spPr>
          <a:xfrm flipV="1">
            <a:off x="6807526" y="1853842"/>
            <a:ext cx="0" cy="4466574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F417468-FDC4-4440-8720-B1146A66F1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982">
        <p:fade/>
      </p:transition>
    </mc:Choice>
    <mc:Fallback xmlns="">
      <p:transition spd="med" advTm="499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5B27-8CAD-47ED-87E9-A1588BC0BECF}"/>
              </a:ext>
            </a:extLst>
          </p:cNvPr>
          <p:cNvSpPr txBox="1">
            <a:spLocks/>
          </p:cNvSpPr>
          <p:nvPr/>
        </p:nvSpPr>
        <p:spPr>
          <a:xfrm>
            <a:off x="980409" y="263834"/>
            <a:ext cx="9753600" cy="13255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2"/>
                </a:solidFill>
              </a:rPr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8D000-1E4C-41D6-85FE-041D831E372B}"/>
              </a:ext>
            </a:extLst>
          </p:cNvPr>
          <p:cNvSpPr txBox="1"/>
          <p:nvPr/>
        </p:nvSpPr>
        <p:spPr>
          <a:xfrm>
            <a:off x="3694112" y="1154154"/>
            <a:ext cx="44958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MULTICLASS CLASSIFICATION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949300-B8DC-4EC9-9732-5DE60C0E5977}"/>
              </a:ext>
            </a:extLst>
          </p:cNvPr>
          <p:cNvCxnSpPr/>
          <p:nvPr/>
        </p:nvCxnSpPr>
        <p:spPr>
          <a:xfrm flipH="1">
            <a:off x="3579812" y="1739182"/>
            <a:ext cx="1219200" cy="673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80D37-373D-4D7C-BD10-7B013C47E65A}"/>
              </a:ext>
            </a:extLst>
          </p:cNvPr>
          <p:cNvCxnSpPr>
            <a:cxnSpLocks/>
          </p:cNvCxnSpPr>
          <p:nvPr/>
        </p:nvCxnSpPr>
        <p:spPr>
          <a:xfrm>
            <a:off x="7008812" y="1739182"/>
            <a:ext cx="1295400" cy="673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C43120-930C-46EB-A3B3-16D5E22F3B0F}"/>
              </a:ext>
            </a:extLst>
          </p:cNvPr>
          <p:cNvSpPr txBox="1"/>
          <p:nvPr/>
        </p:nvSpPr>
        <p:spPr>
          <a:xfrm>
            <a:off x="2360612" y="2589221"/>
            <a:ext cx="2438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Target variable language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6533D5-E213-4C18-8158-F8699EC44502}"/>
              </a:ext>
            </a:extLst>
          </p:cNvPr>
          <p:cNvSpPr txBox="1"/>
          <p:nvPr/>
        </p:nvSpPr>
        <p:spPr>
          <a:xfrm>
            <a:off x="7161212" y="2589221"/>
            <a:ext cx="2895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Predictor variable </a:t>
            </a:r>
            <a:r>
              <a:rPr lang="en-US" sz="2400" dirty="0" err="1"/>
              <a:t>review_body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2284E-1147-4426-90A6-465B52B87C73}"/>
              </a:ext>
            </a:extLst>
          </p:cNvPr>
          <p:cNvSpPr txBox="1"/>
          <p:nvPr/>
        </p:nvSpPr>
        <p:spPr>
          <a:xfrm>
            <a:off x="0" y="4450713"/>
            <a:ext cx="12188824" cy="4247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METHODS AND METRICS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E86A75-2A7C-44D2-9ADB-2076ED114118}"/>
              </a:ext>
            </a:extLst>
          </p:cNvPr>
          <p:cNvSpPr txBox="1"/>
          <p:nvPr/>
        </p:nvSpPr>
        <p:spPr>
          <a:xfrm>
            <a:off x="1" y="4879248"/>
            <a:ext cx="12188824" cy="2476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Cross-validation for statistical models, loss and accuracy monitoring for the train and validation set in the neural network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Accuracy – main metric</a:t>
            </a:r>
          </a:p>
          <a:p>
            <a:pPr>
              <a:lnSpc>
                <a:spcPct val="200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>
              <a:lnSpc>
                <a:spcPct val="200000"/>
              </a:lnSpc>
            </a:pPr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5BD5AA1B-8F28-423B-B590-C3AD673547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9063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386">
        <p:fade/>
      </p:transition>
    </mc:Choice>
    <mc:Fallback xmlns="">
      <p:transition spd="med" advTm="10538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World maps series, World  presentation (widescreen).potx" id="{6FD2C32E-565A-4F51-8C38-826F1B24AA7D}" vid="{06379D18-BA11-4F05-84DF-EB681B68D4FA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World maps series, World  presentation (widescreen)</Template>
  <TotalTime>6740</TotalTime>
  <Words>429</Words>
  <Application>Microsoft Office PowerPoint</Application>
  <PresentationFormat>Custom</PresentationFormat>
  <Paragraphs>114</Paragraphs>
  <Slides>17</Slides>
  <Notes>2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Century Gothic</vt:lpstr>
      <vt:lpstr>Times New Roman</vt:lpstr>
      <vt:lpstr>World Presentation 16x9</vt:lpstr>
      <vt:lpstr>PowerPoint Presentation</vt:lpstr>
      <vt:lpstr>PowerPoint Presentation</vt:lpstr>
      <vt:lpstr>Related LANGUAGES</vt:lpstr>
      <vt:lpstr>DATA</vt:lpstr>
      <vt:lpstr>LINGUISTIC ANALYSIS</vt:lpstr>
      <vt:lpstr>Add a Slide Title - 1</vt:lpstr>
      <vt:lpstr>DIFFERENCES IN PREPROCESSING TECHNIQUES</vt:lpstr>
      <vt:lpstr>PowerPoint Presentation</vt:lpstr>
      <vt:lpstr>PowerPoint Presentation</vt:lpstr>
      <vt:lpstr>                          STATISTICAL MODELS                                       10,000 features </vt:lpstr>
      <vt:lpstr>COMPARISON of CROSS-VALIDATED STATISTICAL MODELS</vt:lpstr>
      <vt:lpstr>PowerPoint Presentation</vt:lpstr>
      <vt:lpstr>Performance on short text</vt:lpstr>
      <vt:lpstr>ADDITIONAL TESTING OUTSIDE OF THE DOMAIN</vt:lpstr>
      <vt:lpstr>RESULTS</vt:lpstr>
      <vt:lpstr>LIMITATIONS AND FUTURE CONSIDERATIONS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IDENTIFICATION OF RELATED LANGUAGES</dc:title>
  <dc:creator>Natallia Casey</dc:creator>
  <cp:lastModifiedBy>Natallia Casey</cp:lastModifiedBy>
  <cp:revision>72</cp:revision>
  <dcterms:created xsi:type="dcterms:W3CDTF">2021-05-05T01:20:31Z</dcterms:created>
  <dcterms:modified xsi:type="dcterms:W3CDTF">2021-05-09T17:43:01Z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